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78" r:id="rId6"/>
    <p:sldId id="259" r:id="rId7"/>
    <p:sldId id="279" r:id="rId8"/>
    <p:sldId id="260" r:id="rId9"/>
    <p:sldId id="261" r:id="rId10"/>
    <p:sldId id="280" r:id="rId11"/>
    <p:sldId id="263" r:id="rId12"/>
    <p:sldId id="281" r:id="rId13"/>
    <p:sldId id="282" r:id="rId14"/>
    <p:sldId id="265" r:id="rId15"/>
    <p:sldId id="264" r:id="rId16"/>
    <p:sldId id="283" r:id="rId17"/>
    <p:sldId id="267" r:id="rId18"/>
    <p:sldId id="285" r:id="rId19"/>
    <p:sldId id="284" r:id="rId20"/>
    <p:sldId id="286" r:id="rId21"/>
    <p:sldId id="268" r:id="rId22"/>
    <p:sldId id="287" r:id="rId23"/>
    <p:sldId id="269" r:id="rId24"/>
    <p:sldId id="270" r:id="rId25"/>
    <p:sldId id="288" r:id="rId26"/>
    <p:sldId id="271" r:id="rId27"/>
    <p:sldId id="272" r:id="rId28"/>
    <p:sldId id="289" r:id="rId29"/>
    <p:sldId id="273" r:id="rId30"/>
    <p:sldId id="274" r:id="rId31"/>
    <p:sldId id="291" r:id="rId32"/>
    <p:sldId id="275" r:id="rId33"/>
    <p:sldId id="276" r:id="rId34"/>
    <p:sldId id="290" r:id="rId35"/>
    <p:sldId id="27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94660"/>
  </p:normalViewPr>
  <p:slideViewPr>
    <p:cSldViewPr>
      <p:cViewPr varScale="1">
        <p:scale>
          <a:sx n="110" d="100"/>
          <a:sy n="110" d="100"/>
        </p:scale>
        <p:origin x="10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8C454C-56E6-4348-8BCE-B4E0A4142D4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5257800"/>
            <a:ext cx="4850022" cy="1371600"/>
          </a:xfrm>
        </p:spPr>
        <p:txBody>
          <a:bodyPr>
            <a:normAutofit fontScale="55000" lnSpcReduction="20000"/>
          </a:bodyPr>
          <a:lstStyle/>
          <a:p>
            <a:r>
              <a:rPr lang="en-US" sz="5400" cap="small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Brain Stress Circuits:</a:t>
            </a:r>
          </a:p>
          <a:p>
            <a:r>
              <a:rPr lang="en-US" sz="5400" cap="small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Orexin Connections</a:t>
            </a:r>
          </a:p>
          <a:p>
            <a:r>
              <a:rPr lang="en-US" sz="5100" i="1" dirty="0">
                <a:solidFill>
                  <a:schemeClr val="accent2">
                    <a:lumMod val="50000"/>
                  </a:schemeClr>
                </a:solidFill>
              </a:rPr>
              <a:t>Guide to giving an interesting talk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C000"/>
                </a:solidFill>
                <a:latin typeface="Blackadder ITC" panose="04020505051007020D02" pitchFamily="82" charset="0"/>
              </a:rPr>
              <a:t>The Story is at the </a:t>
            </a:r>
            <a:br>
              <a:rPr lang="en-US" sz="5400" dirty="0">
                <a:solidFill>
                  <a:srgbClr val="FFC000"/>
                </a:solidFill>
                <a:latin typeface="Blackadder ITC" panose="04020505051007020D02" pitchFamily="82" charset="0"/>
              </a:rPr>
            </a:br>
            <a:r>
              <a:rPr lang="en-US" sz="5400" dirty="0">
                <a:solidFill>
                  <a:srgbClr val="FFC000"/>
                </a:solidFill>
                <a:latin typeface="Blackadder ITC" panose="04020505051007020D02" pitchFamily="82" charset="0"/>
              </a:rPr>
              <a:t>Heart of Science</a:t>
            </a:r>
          </a:p>
        </p:txBody>
      </p:sp>
      <p:pic>
        <p:nvPicPr>
          <p:cNvPr id="3076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0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What Does it Mean to Tell a Story?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07361"/>
            <a:ext cx="8305799" cy="4898239"/>
          </a:xfrm>
        </p:spPr>
        <p:txBody>
          <a:bodyPr>
            <a:normAutofit/>
          </a:bodyPr>
          <a:lstStyle/>
          <a:p>
            <a:r>
              <a:rPr lang="en-US" sz="4000" b="1" i="1" dirty="0"/>
              <a:t>Scientific</a:t>
            </a:r>
            <a:r>
              <a:rPr lang="en-US" sz="4000" dirty="0"/>
              <a:t> </a:t>
            </a:r>
            <a:r>
              <a:rPr lang="en-US" sz="3600" dirty="0"/>
              <a:t>Communications Need:</a:t>
            </a:r>
          </a:p>
          <a:p>
            <a:pPr lvl="1"/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Simplified Language      </a:t>
            </a:r>
            <a:r>
              <a:rPr lang="en-US" sz="2800" dirty="0"/>
              <a:t>(where possible)</a:t>
            </a:r>
          </a:p>
          <a:p>
            <a:pPr lvl="1"/>
            <a:r>
              <a:rPr lang="en-US" sz="3200" dirty="0"/>
              <a:t>A defined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Big Picture </a:t>
            </a:r>
            <a:r>
              <a:rPr lang="en-US" sz="3200" dirty="0"/>
              <a:t>Perspective</a:t>
            </a:r>
          </a:p>
          <a:p>
            <a:pPr marL="457200" lvl="1" indent="0">
              <a:buNone/>
            </a:pPr>
            <a:r>
              <a:rPr lang="en-US" sz="3200" dirty="0"/>
              <a:t> and</a:t>
            </a:r>
          </a:p>
          <a:p>
            <a:pPr lvl="1"/>
            <a:r>
              <a:rPr lang="en-US" sz="3200" dirty="0"/>
              <a:t>A Little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Intrigue</a:t>
            </a:r>
          </a:p>
        </p:txBody>
      </p:sp>
      <p:pic>
        <p:nvPicPr>
          <p:cNvPr id="10242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Logical 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14725"/>
            <a:ext cx="51054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48306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000" dirty="0"/>
              <a:t>A Story has</a:t>
            </a:r>
          </a:p>
          <a:p>
            <a:pPr lvl="1">
              <a:lnSpc>
                <a:spcPct val="125000"/>
              </a:lnSpc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1. beginning</a:t>
            </a:r>
            <a:r>
              <a:rPr lang="en-US" sz="3600" dirty="0"/>
              <a:t>,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2. middle</a:t>
            </a:r>
            <a:r>
              <a:rPr lang="en-US" sz="3600" dirty="0"/>
              <a:t>,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3. end</a:t>
            </a:r>
          </a:p>
          <a:p>
            <a:pPr>
              <a:lnSpc>
                <a:spcPct val="125000"/>
              </a:lnSpc>
            </a:pPr>
            <a:r>
              <a:rPr lang="en-US" sz="4000" dirty="0"/>
              <a:t>Each is Distinctive</a:t>
            </a:r>
          </a:p>
          <a:p>
            <a:pPr lvl="1">
              <a:lnSpc>
                <a:spcPct val="125000"/>
              </a:lnSpc>
            </a:pPr>
            <a:r>
              <a:rPr lang="en-US" sz="3600" dirty="0"/>
              <a:t>But follows some of the same rules</a:t>
            </a:r>
          </a:p>
          <a:p>
            <a:pPr>
              <a:lnSpc>
                <a:spcPct val="125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Logical Flow </a:t>
            </a:r>
            <a:r>
              <a:rPr lang="en-US" sz="4000" dirty="0"/>
              <a:t>is </a:t>
            </a:r>
            <a:r>
              <a:rPr lang="en-US" sz="4000" i="1" dirty="0">
                <a:solidFill>
                  <a:schemeClr val="accent2">
                    <a:lumMod val="50000"/>
                  </a:schemeClr>
                </a:solidFill>
              </a:rPr>
              <a:t>Paramount</a:t>
            </a:r>
          </a:p>
        </p:txBody>
      </p:sp>
    </p:spTree>
    <p:extLst>
      <p:ext uri="{BB962C8B-B14F-4D97-AF65-F5344CB8AC3E}">
        <p14:creationId xmlns:p14="http://schemas.microsoft.com/office/powerpoint/2010/main" val="47775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48306"/>
            <a:ext cx="8686800" cy="50752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Logical Flow: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The Story Builds from WHAT YOU KNOW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What’s known can NOT be assumed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It MUST be built along the way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Intrigue must have a FIRM FOUNDATION</a:t>
            </a:r>
          </a:p>
        </p:txBody>
      </p:sp>
      <p:pic>
        <p:nvPicPr>
          <p:cNvPr id="18434" name="Picture 2" descr="Image result for What you kn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10" y="3505200"/>
            <a:ext cx="2057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5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What’s known can NOT be assumed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This is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MAIN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reason for FAILED communication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Scientists OFTEN 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assume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/>
              <a:t>that their Audience</a:t>
            </a:r>
          </a:p>
          <a:p>
            <a:pPr lvl="2">
              <a:lnSpc>
                <a:spcPct val="150000"/>
              </a:lnSpc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Knows more than they REALLY do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If you are speaking to the PUBLIC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/>
              <a:t>DISASTER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There is nothing worse than a PUBLIC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That thinks SCIENCE is too esoteric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And NOT MEANINGFUL in their regular lives</a:t>
            </a:r>
          </a:p>
        </p:txBody>
      </p:sp>
      <p:pic>
        <p:nvPicPr>
          <p:cNvPr id="11266" name="Picture 2" descr="Image result for Profes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0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The Story Builds from WHAT YOU KNOW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If you are writing a GRANT PROPOSAL…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Ask Yourself</a:t>
            </a:r>
          </a:p>
          <a:p>
            <a:pPr lvl="1">
              <a:lnSpc>
                <a:spcPct val="200000"/>
              </a:lnSpc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Is this what you would want at a JOB Interview</a:t>
            </a:r>
          </a:p>
        </p:txBody>
      </p:sp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70" y="457200"/>
            <a:ext cx="1857375" cy="13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4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r>
              <a:rPr lang="en-US" sz="4000" dirty="0"/>
              <a:t>In the Beginning</a:t>
            </a:r>
          </a:p>
          <a:p>
            <a:pPr lvl="1">
              <a:lnSpc>
                <a:spcPct val="150000"/>
              </a:lnSpc>
            </a:pPr>
            <a:r>
              <a:rPr lang="en-US" sz="4800" dirty="0"/>
              <a:t>Start with 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simple, plain language</a:t>
            </a:r>
          </a:p>
          <a:p>
            <a:pPr lvl="2">
              <a:lnSpc>
                <a:spcPct val="150000"/>
              </a:lnSpc>
            </a:pPr>
            <a:r>
              <a:rPr lang="en-US" sz="3200" dirty="0"/>
              <a:t>You may need the </a:t>
            </a: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Jargon</a:t>
            </a:r>
            <a:r>
              <a:rPr lang="en-US" sz="3200" dirty="0"/>
              <a:t>, but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ease</a:t>
            </a:r>
            <a:r>
              <a:rPr lang="en-US" sz="3200" dirty="0"/>
              <a:t> into it</a:t>
            </a:r>
          </a:p>
          <a:p>
            <a:pPr lvl="2">
              <a:lnSpc>
                <a:spcPct val="15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Define</a:t>
            </a:r>
            <a:r>
              <a:rPr lang="en-US" sz="3200" dirty="0"/>
              <a:t> the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Special Use </a:t>
            </a:r>
            <a:r>
              <a:rPr lang="en-US" sz="3200" dirty="0"/>
              <a:t>Words</a:t>
            </a:r>
          </a:p>
          <a:p>
            <a:pPr lvl="2">
              <a:lnSpc>
                <a:spcPct val="15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Define</a:t>
            </a:r>
            <a:r>
              <a:rPr lang="en-US" sz="3200" dirty="0"/>
              <a:t> Abbreviations and Acronyms</a:t>
            </a:r>
          </a:p>
          <a:p>
            <a:pPr lvl="3">
              <a:lnSpc>
                <a:spcPct val="150000"/>
              </a:lnSpc>
            </a:pPr>
            <a:r>
              <a:rPr lang="en-US" sz="2800" dirty="0"/>
              <a:t>As you use them</a:t>
            </a:r>
          </a:p>
        </p:txBody>
      </p:sp>
    </p:spTree>
    <p:extLst>
      <p:ext uri="{BB962C8B-B14F-4D97-AF65-F5344CB8AC3E}">
        <p14:creationId xmlns:p14="http://schemas.microsoft.com/office/powerpoint/2010/main" val="18311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r>
              <a:rPr lang="en-US" sz="4000" dirty="0"/>
              <a:t>In the Beginning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 </a:t>
            </a:r>
            <a:r>
              <a:rPr lang="en-US" sz="4000" dirty="0"/>
              <a:t>Introduce the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characters (Ideas)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Tell what the problem is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Tell what is known so far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2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sz="3600" dirty="0"/>
              <a:t>In the Beginning of a 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Talk/Presentation</a:t>
            </a:r>
          </a:p>
          <a:p>
            <a:pPr lvl="1">
              <a:lnSpc>
                <a:spcPct val="150000"/>
              </a:lnSpc>
            </a:pPr>
            <a:r>
              <a:rPr lang="en-US" sz="4400" dirty="0"/>
              <a:t>Delivery and Style Really Matter</a:t>
            </a:r>
          </a:p>
          <a:p>
            <a:pPr lvl="2">
              <a:lnSpc>
                <a:spcPct val="150000"/>
              </a:lnSpc>
            </a:pPr>
            <a:r>
              <a:rPr lang="en-US" sz="3600" dirty="0"/>
              <a:t>A Presentation should </a:t>
            </a:r>
            <a:r>
              <a:rPr lang="en-US" sz="3600" b="1" i="1" u="sng" dirty="0">
                <a:solidFill>
                  <a:schemeClr val="accent4">
                    <a:lumMod val="75000"/>
                  </a:schemeClr>
                </a:solidFill>
              </a:rPr>
              <a:t>NEVER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 be READ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Look</a:t>
            </a:r>
            <a:r>
              <a:rPr lang="en-US" sz="3600" dirty="0"/>
              <a:t> the Audience in the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EYE</a:t>
            </a:r>
          </a:p>
          <a:p>
            <a:pPr lvl="1">
              <a:lnSpc>
                <a:spcPct val="150000"/>
              </a:lnSpc>
            </a:pPr>
            <a:r>
              <a:rPr lang="en-US" sz="3600" dirty="0"/>
              <a:t>Start with the Simplest Language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Always consider the MAKEUP of the Group</a:t>
            </a:r>
          </a:p>
        </p:txBody>
      </p:sp>
    </p:spTree>
    <p:extLst>
      <p:ext uri="{BB962C8B-B14F-4D97-AF65-F5344CB8AC3E}">
        <p14:creationId xmlns:p14="http://schemas.microsoft.com/office/powerpoint/2010/main" val="97850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Talk/Presentation</a:t>
            </a:r>
          </a:p>
          <a:p>
            <a:pPr lvl="1"/>
            <a:r>
              <a:rPr lang="en-US" sz="2800" b="1" i="1" u="sng" dirty="0"/>
              <a:t>NEVER</a:t>
            </a:r>
            <a:r>
              <a:rPr lang="en-US" sz="2800" dirty="0"/>
              <a:t> be READ</a:t>
            </a:r>
          </a:p>
          <a:p>
            <a:pPr lvl="2">
              <a:lnSpc>
                <a:spcPct val="200000"/>
              </a:lnSpc>
            </a:pPr>
            <a:r>
              <a:rPr lang="en-US" sz="3600" dirty="0"/>
              <a:t>Slides should have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BULLET POINTS</a:t>
            </a:r>
          </a:p>
          <a:p>
            <a:pPr lvl="3">
              <a:lnSpc>
                <a:spcPct val="200000"/>
              </a:lnSpc>
            </a:pP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Sentences</a:t>
            </a:r>
          </a:p>
          <a:p>
            <a:pPr lvl="4">
              <a:lnSpc>
                <a:spcPct val="200000"/>
              </a:lnSpc>
            </a:pPr>
            <a:r>
              <a:rPr lang="en-US" sz="3200" dirty="0"/>
              <a:t>Sentences are not really necessary</a:t>
            </a:r>
          </a:p>
          <a:p>
            <a:pPr lvl="4">
              <a:lnSpc>
                <a:spcPct val="200000"/>
              </a:lnSpc>
            </a:pPr>
            <a:r>
              <a:rPr lang="en-US" sz="3200" dirty="0"/>
              <a:t>Sentences are distracting</a:t>
            </a:r>
          </a:p>
        </p:txBody>
      </p:sp>
    </p:spTree>
    <p:extLst>
      <p:ext uri="{BB962C8B-B14F-4D97-AF65-F5344CB8AC3E}">
        <p14:creationId xmlns:p14="http://schemas.microsoft.com/office/powerpoint/2010/main" val="60185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0362"/>
            <a:ext cx="8686800" cy="52276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Introduce the Characters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Just as you would in a Fictional Story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You can’t tell Goldilocks and the 3 Bears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Without introducing Goldilocks (or the 3 Bears)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The Characters in a Scientific Communication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Are Often </a:t>
            </a:r>
            <a:r>
              <a:rPr lang="en-US" sz="5400" i="1" dirty="0">
                <a:solidFill>
                  <a:schemeClr val="accent4">
                    <a:lumMod val="75000"/>
                  </a:schemeClr>
                </a:solidFill>
              </a:rPr>
              <a:t>Ideas</a:t>
            </a:r>
            <a:endParaRPr lang="en-US" sz="3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goldilocks and the three b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134361"/>
            <a:ext cx="4345388" cy="24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1371600"/>
            <a:ext cx="209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If Donald            Trump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told                    Bedtime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Stories</a:t>
            </a:r>
          </a:p>
        </p:txBody>
      </p:sp>
    </p:spTree>
    <p:extLst>
      <p:ext uri="{BB962C8B-B14F-4D97-AF65-F5344CB8AC3E}">
        <p14:creationId xmlns:p14="http://schemas.microsoft.com/office/powerpoint/2010/main" val="76352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Why Storytelling in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9442" y="1426361"/>
            <a:ext cx="7982157" cy="45934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Have you ever seen?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Bad Talk?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Bad Poster Presentation?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Bad Class Lecture?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Inaccurate News Report on Science?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Popular Movie 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that Misrepresented Scientific Information?</a:t>
            </a:r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"/>
            <a:ext cx="2000250" cy="8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09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0362"/>
            <a:ext cx="8686800" cy="52276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Characters in Scientific Communication are 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Ideas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Or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Themes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But…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Built from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Chemical Factors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/>
                </a:solidFill>
              </a:rPr>
              <a:t>Structural Elements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2"/>
                </a:solidFill>
              </a:rPr>
              <a:t>Circuits</a:t>
            </a:r>
            <a:r>
              <a:rPr lang="en-US" sz="3200" dirty="0"/>
              <a:t>/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Physical Communication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4"/>
                </a:solidFill>
              </a:rPr>
              <a:t>Genetics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But it is how they FUNCTION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That are the Characters of the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6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Tell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What the Problem is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Every Scientific endeavor is Filled with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Intrigue</a:t>
            </a:r>
          </a:p>
          <a:p>
            <a:pPr lvl="2">
              <a:lnSpc>
                <a:spcPct val="200000"/>
              </a:lnSpc>
            </a:pPr>
            <a:r>
              <a:rPr lang="en-US" sz="2800" dirty="0"/>
              <a:t>Is a Story Interesting without some Suspense?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The Intrigue helps explain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why we CARE</a:t>
            </a:r>
          </a:p>
          <a:p>
            <a:pPr lvl="2">
              <a:lnSpc>
                <a:spcPct val="200000"/>
              </a:lnSpc>
            </a:pPr>
            <a:r>
              <a:rPr lang="en-US" sz="2800" dirty="0"/>
              <a:t>Explain Why the Research is Important</a:t>
            </a:r>
          </a:p>
        </p:txBody>
      </p:sp>
    </p:spTree>
    <p:extLst>
      <p:ext uri="{BB962C8B-B14F-4D97-AF65-F5344CB8AC3E}">
        <p14:creationId xmlns:p14="http://schemas.microsoft.com/office/powerpoint/2010/main" val="4074108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Tell What is Known So Far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This is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Firm Foundation for the Intrigue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Weave the Ideas Together as a Story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Tell What ISN’T Known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Woven Together with Rest builds the Intrigue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1240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Telling </a:t>
            </a:r>
            <a:r>
              <a:rPr lang="en-US" sz="3600" i="1" u="sng" dirty="0">
                <a:solidFill>
                  <a:schemeClr val="accent2">
                    <a:lumMod val="50000"/>
                  </a:schemeClr>
                </a:solidFill>
              </a:rPr>
              <a:t>Why It’s Important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/>
              <a:t>is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Critical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What the problem is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What’s known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What isn’t known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Build the story of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Why the Research is Important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537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The Middle: </a:t>
            </a:r>
            <a:r>
              <a:rPr lang="en-US" cap="none" dirty="0">
                <a:effectLst>
                  <a:reflection blurRad="6350" stA="55000" endA="300" endPos="45500" dir="5400000" sy="-100000" algn="bl" rotWithShape="0"/>
                </a:effectLst>
              </a:rPr>
              <a:t>Methods and Results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06562"/>
            <a:ext cx="8686800" cy="515143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3200" dirty="0"/>
              <a:t>Tell Why the METHODS solve the problem</a:t>
            </a:r>
          </a:p>
          <a:p>
            <a:pPr>
              <a:lnSpc>
                <a:spcPct val="250000"/>
              </a:lnSpc>
            </a:pPr>
            <a:r>
              <a:rPr lang="en-US" sz="3200" dirty="0"/>
              <a:t>Connect each Result</a:t>
            </a:r>
          </a:p>
        </p:txBody>
      </p:sp>
    </p:spTree>
    <p:extLst>
      <p:ext uri="{BB962C8B-B14F-4D97-AF65-F5344CB8AC3E}">
        <p14:creationId xmlns:p14="http://schemas.microsoft.com/office/powerpoint/2010/main" val="1347962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The Middle: </a:t>
            </a:r>
            <a:r>
              <a:rPr lang="en-US" cap="none" dirty="0">
                <a:effectLst>
                  <a:reflection blurRad="6350" stA="55000" endA="300" endPos="45500" dir="5400000" sy="-100000" algn="bl" rotWithShape="0"/>
                </a:effectLst>
              </a:rPr>
              <a:t>Methods and Results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06562"/>
            <a:ext cx="8686800" cy="5151438"/>
          </a:xfrm>
        </p:spPr>
        <p:txBody>
          <a:bodyPr>
            <a:normAutofit/>
          </a:bodyPr>
          <a:lstStyle/>
          <a:p>
            <a:r>
              <a:rPr lang="en-US" sz="3200" dirty="0"/>
              <a:t>Connecting  Results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With the Ideas/Problem from the Beginning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With the other Results</a:t>
            </a:r>
          </a:p>
          <a:p>
            <a:pPr>
              <a:lnSpc>
                <a:spcPct val="125000"/>
              </a:lnSpc>
            </a:pPr>
            <a:r>
              <a:rPr lang="en-US" sz="3200" dirty="0"/>
              <a:t>Tell the Story of the Results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In a </a:t>
            </a:r>
            <a:r>
              <a:rPr lang="en-US" sz="2800" i="1" dirty="0"/>
              <a:t>Logical</a:t>
            </a:r>
            <a:r>
              <a:rPr lang="en-US" sz="2800" dirty="0"/>
              <a:t> Oder</a:t>
            </a:r>
          </a:p>
          <a:p>
            <a:pPr lvl="2">
              <a:lnSpc>
                <a:spcPct val="125000"/>
              </a:lnSpc>
            </a:pPr>
            <a:r>
              <a:rPr lang="en-US" sz="2400" dirty="0"/>
              <a:t>That Logically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Impels the Narrative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It is a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mistake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/>
              <a:t>to retell results in the order of the experiments</a:t>
            </a:r>
          </a:p>
          <a:p>
            <a:pPr lvl="2">
              <a:lnSpc>
                <a:spcPct val="125000"/>
              </a:lnSpc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Unless that makes the most sense</a:t>
            </a:r>
          </a:p>
        </p:txBody>
      </p:sp>
    </p:spTree>
    <p:extLst>
      <p:ext uri="{BB962C8B-B14F-4D97-AF65-F5344CB8AC3E}">
        <p14:creationId xmlns:p14="http://schemas.microsoft.com/office/powerpoint/2010/main" val="2419304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5724"/>
            <a:ext cx="8153400" cy="924475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kern="1200" cap="all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Methods: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Advanced Techniques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iner Hand ITC" panose="03070502030502020203" pitchFamily="66" charset="0"/>
              </a:rPr>
              <a:t>explained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0362"/>
            <a:ext cx="8686800" cy="5227638"/>
          </a:xfrm>
        </p:spPr>
        <p:txBody>
          <a:bodyPr>
            <a:noAutofit/>
          </a:bodyPr>
          <a:lstStyle/>
          <a:p>
            <a:r>
              <a:rPr lang="en-US" sz="3200" dirty="0"/>
              <a:t>Tell Why particular </a:t>
            </a:r>
            <a:r>
              <a:rPr lang="en-US" sz="3200" i="1" dirty="0"/>
              <a:t>Techniques</a:t>
            </a:r>
            <a:r>
              <a:rPr lang="en-US" sz="3200" dirty="0"/>
              <a:t> are used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they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Viner Hand ITC" panose="03070502030502020203" pitchFamily="66" charset="0"/>
              </a:rPr>
              <a:t>solve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problem</a:t>
            </a:r>
          </a:p>
          <a:p>
            <a:pPr lvl="1"/>
            <a:r>
              <a:rPr lang="en-US" sz="36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Give enough information 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That the Reader/Listener knows 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why these techniques solve the research problem</a:t>
            </a:r>
          </a:p>
          <a:p>
            <a:pPr lvl="2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Do you need enough to REPEAT THE EXPERIMENT?</a:t>
            </a:r>
          </a:p>
          <a:p>
            <a:pPr lvl="3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Talks – NO</a:t>
            </a:r>
          </a:p>
          <a:p>
            <a:pPr lvl="3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Articles – Maybe</a:t>
            </a:r>
          </a:p>
          <a:p>
            <a:pPr lvl="4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Depends on the Journal</a:t>
            </a:r>
          </a:p>
          <a:p>
            <a:pPr lvl="4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Depends on the Experiment</a:t>
            </a:r>
            <a:endParaRPr lang="en-US" sz="2400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4745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Results:</a:t>
            </a:r>
            <a:r>
              <a:rPr lang="en-US" dirty="0"/>
              <a:t> KISS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Keep it Simple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Why?  Because these are the results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If the audience doesn’t understand these</a:t>
            </a:r>
          </a:p>
          <a:p>
            <a:pPr lvl="2">
              <a:lnSpc>
                <a:spcPct val="200000"/>
              </a:lnSpc>
            </a:pPr>
            <a:r>
              <a:rPr lang="en-US" sz="3600" dirty="0"/>
              <a:t>You are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LOST</a:t>
            </a:r>
          </a:p>
        </p:txBody>
      </p:sp>
    </p:spTree>
    <p:extLst>
      <p:ext uri="{BB962C8B-B14F-4D97-AF65-F5344CB8AC3E}">
        <p14:creationId xmlns:p14="http://schemas.microsoft.com/office/powerpoint/2010/main" val="2023700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Results: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Autofit/>
          </a:bodyPr>
          <a:lstStyle/>
          <a:p>
            <a:r>
              <a:rPr lang="en-US" sz="3000" dirty="0"/>
              <a:t>Data and Experimental Design determine Complexity </a:t>
            </a:r>
          </a:p>
          <a:p>
            <a:pPr lvl="1"/>
            <a:r>
              <a:rPr lang="en-US" sz="2800" dirty="0"/>
              <a:t>of the Story from here</a:t>
            </a:r>
          </a:p>
          <a:p>
            <a:r>
              <a:rPr lang="en-US" sz="3000" dirty="0"/>
              <a:t>Don’t add to it artificially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Label the Graphics </a:t>
            </a:r>
            <a:r>
              <a:rPr lang="en-US" sz="2800" dirty="0"/>
              <a:t>as much as necessary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Keep the Figures as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Simple</a:t>
            </a:r>
            <a:r>
              <a:rPr lang="en-US" sz="2800" dirty="0"/>
              <a:t> as Possible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Figure Legends should be 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straight forward and help tell the story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Results text should be straight forward</a:t>
            </a:r>
          </a:p>
          <a:p>
            <a:r>
              <a:rPr lang="en-US" sz="3000" dirty="0"/>
              <a:t>Order and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Logical Flow </a:t>
            </a:r>
            <a:r>
              <a:rPr lang="en-US" sz="3000" dirty="0"/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1918344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125113" cy="924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en-US" dirty="0"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en-US" dirty="0"/>
              <a:t>  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(Not </a:t>
            </a:r>
            <a:r>
              <a:rPr lang="en-US" sz="1600" cap="none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Keeping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1600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It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1600" cap="none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Simple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114800"/>
            <a:ext cx="8686800" cy="2743200"/>
          </a:xfrm>
        </p:spPr>
        <p:txBody>
          <a:bodyPr>
            <a:normAutofit/>
          </a:bodyPr>
          <a:lstStyle/>
          <a:p>
            <a:r>
              <a:rPr lang="en-US" sz="2800" dirty="0"/>
              <a:t>With a figure this complex,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how do you know what to look at </a:t>
            </a:r>
            <a:r>
              <a:rPr lang="en-US" sz="2800" dirty="0"/>
              <a:t>first?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This figure was generated by automated software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Does it easily tell a story?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How would a Talk audience react?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Is it all necessary?</a:t>
            </a:r>
          </a:p>
        </p:txBody>
      </p:sp>
      <p:pic>
        <p:nvPicPr>
          <p:cNvPr id="5" name="Picture 2" descr="E:\Cliff Work\HTML\Advanced Seminars in Neuroendocrinology\Decision-Making during Depression 17\nn.3088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765671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2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Why Does Style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07361"/>
            <a:ext cx="8610599" cy="48982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800" dirty="0"/>
              <a:t>Have you ever read?</a:t>
            </a:r>
          </a:p>
          <a:p>
            <a:pPr lvl="1">
              <a:lnSpc>
                <a:spcPct val="150000"/>
              </a:lnSpc>
            </a:pPr>
            <a:r>
              <a:rPr lang="en-US" sz="4100" dirty="0"/>
              <a:t>A Bad Scientific Article?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data may be very good… but…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POINT of the research is hard to understand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INTERPRETATION of the research is confusing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LARGER PICTURE is missing</a:t>
            </a:r>
          </a:p>
          <a:p>
            <a:pPr lvl="3">
              <a:lnSpc>
                <a:spcPct val="150000"/>
              </a:lnSpc>
            </a:pPr>
            <a:r>
              <a:rPr lang="en-US" sz="3300" dirty="0"/>
              <a:t>The Larger Picture is not cohesive</a:t>
            </a:r>
          </a:p>
          <a:p>
            <a:pPr lvl="1">
              <a:lnSpc>
                <a:spcPct val="150000"/>
              </a:lnSpc>
            </a:pPr>
            <a:r>
              <a:rPr lang="en-US" sz="3600" dirty="0"/>
              <a:t>Inaccurate Scientific News?</a:t>
            </a:r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46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04800"/>
            <a:ext cx="2057400" cy="92447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KISS  </a:t>
            </a:r>
            <a:b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(Keeping It </a:t>
            </a:r>
            <a:b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Simple)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926550"/>
            <a:ext cx="8610600" cy="393145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Reconfigure</a:t>
            </a:r>
          </a:p>
          <a:p>
            <a:r>
              <a:rPr lang="en-US" sz="3200" dirty="0"/>
              <a:t>Reassess</a:t>
            </a:r>
          </a:p>
          <a:p>
            <a:r>
              <a:rPr lang="en-US" sz="3200" dirty="0"/>
              <a:t>Think about  the story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With some journals you don’t have much choice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But you can still make sure it tells a story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For Talks</a:t>
            </a:r>
          </a:p>
          <a:p>
            <a:pPr lvl="1">
              <a:spcBef>
                <a:spcPts val="600"/>
              </a:spcBef>
            </a:pPr>
            <a:r>
              <a:rPr lang="en-US" sz="2400" b="1" i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i="1" u="sng" dirty="0">
                <a:solidFill>
                  <a:schemeClr val="accent1">
                    <a:lumMod val="75000"/>
                  </a:schemeClr>
                </a:solidFill>
              </a:rPr>
              <a:t>One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Graph </a:t>
            </a:r>
            <a:r>
              <a:rPr lang="en-US" sz="2400" dirty="0"/>
              <a:t>at a Time!   </a:t>
            </a:r>
            <a:endParaRPr lang="en-US" dirty="0"/>
          </a:p>
        </p:txBody>
      </p:sp>
      <p:pic>
        <p:nvPicPr>
          <p:cNvPr id="2050" name="Picture 2" descr="E:\Cliff Work\HTML\Advanced Seminars in Neuroendocrinology\Decision-Making during Depression 17\nn.3088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43" y="0"/>
            <a:ext cx="7172325" cy="29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31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88EF-FF63-4F3C-B265-10C7C015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Graph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9C466-B057-4AA9-96DD-71BA787CE0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One Graph per slide </a:t>
            </a:r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always</a:t>
            </a:r>
          </a:p>
          <a:p>
            <a:pPr lvl="1"/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 can NOT be one plate of graphs</a:t>
            </a:r>
          </a:p>
          <a:p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After a series of one graph slides</a:t>
            </a:r>
          </a:p>
          <a:p>
            <a:pPr lvl="1"/>
            <a:r>
              <a:rPr lang="en-US" sz="3800" i="1" dirty="0">
                <a:solidFill>
                  <a:schemeClr val="accent1">
                    <a:lumMod val="75000"/>
                  </a:schemeClr>
                </a:solidFill>
              </a:rPr>
              <a:t> if necessary</a:t>
            </a:r>
          </a:p>
          <a:p>
            <a:pPr lvl="1"/>
            <a:r>
              <a:rPr lang="en-US" sz="3800" i="1" dirty="0">
                <a:solidFill>
                  <a:schemeClr val="accent1">
                    <a:lumMod val="75000"/>
                  </a:schemeClr>
                </a:solidFill>
              </a:rPr>
              <a:t>You can follow with a summary</a:t>
            </a:r>
          </a:p>
          <a:p>
            <a:pPr lvl="1"/>
            <a:r>
              <a:rPr lang="en-US" sz="3800" i="1" dirty="0">
                <a:solidFill>
                  <a:schemeClr val="accent1">
                    <a:lumMod val="75000"/>
                  </a:schemeClr>
                </a:solidFill>
              </a:rPr>
              <a:t>That includes several graphs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67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3200" dirty="0"/>
              <a:t>Think of your discussion</a:t>
            </a:r>
          </a:p>
          <a:p>
            <a:r>
              <a:rPr lang="en-US" sz="3200" dirty="0"/>
              <a:t> Or the End of Your Talk</a:t>
            </a:r>
          </a:p>
          <a:p>
            <a:pPr lvl="1"/>
            <a:r>
              <a:rPr lang="en-US" sz="3600" dirty="0"/>
              <a:t> Relative to the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Messages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3600" dirty="0"/>
              <a:t>    the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Audience will Take Away</a:t>
            </a:r>
          </a:p>
          <a:p>
            <a:r>
              <a:rPr lang="en-US" sz="3200" dirty="0"/>
              <a:t> The Characters/Ideas + Intrigue/Problem </a:t>
            </a:r>
          </a:p>
          <a:p>
            <a:r>
              <a:rPr lang="en-US" sz="3200" dirty="0"/>
              <a:t>+ Methods-Results/Solution - </a:t>
            </a:r>
            <a:r>
              <a:rPr lang="en-US" sz="3200" i="1" dirty="0"/>
              <a:t>Integrated</a:t>
            </a:r>
          </a:p>
          <a:p>
            <a:pPr lvl="1"/>
            <a:r>
              <a:rPr lang="en-US" sz="3200" i="1" dirty="0"/>
              <a:t>Woven together</a:t>
            </a:r>
          </a:p>
          <a:p>
            <a:pPr lvl="1"/>
            <a:r>
              <a:rPr lang="en-US" sz="3200" i="1" dirty="0"/>
              <a:t>Into the Conclusion of the Story</a:t>
            </a:r>
          </a:p>
        </p:txBody>
      </p:sp>
      <p:pic>
        <p:nvPicPr>
          <p:cNvPr id="12290" name="Picture 2" descr="Image result for take home mess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54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1"/>
            <a:ext cx="8686799" cy="5486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i="1" dirty="0"/>
              <a:t> </a:t>
            </a:r>
            <a:r>
              <a:rPr lang="en-US" sz="4400" i="1" dirty="0"/>
              <a:t>Integrated </a:t>
            </a:r>
            <a:r>
              <a:rPr lang="en-US" sz="4400" dirty="0"/>
              <a:t>Ideas + Problem + Solution</a:t>
            </a:r>
          </a:p>
          <a:p>
            <a:pPr>
              <a:lnSpc>
                <a:spcPct val="200000"/>
              </a:lnSpc>
            </a:pPr>
            <a:r>
              <a:rPr lang="en-US" sz="4400" dirty="0"/>
              <a:t> Just like in Fiction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It should be </a:t>
            </a:r>
            <a:r>
              <a:rPr lang="en-US" sz="4000" i="1" dirty="0">
                <a:solidFill>
                  <a:schemeClr val="accent4">
                    <a:lumMod val="75000"/>
                  </a:schemeClr>
                </a:solidFill>
              </a:rPr>
              <a:t>Satisfying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</a:t>
            </a:r>
            <a:r>
              <a:rPr lang="en-US" sz="3600" dirty="0"/>
              <a:t>The Reader or Listener should understand</a:t>
            </a:r>
          </a:p>
          <a:p>
            <a:pPr marL="594360" lvl="2" indent="0">
              <a:buNone/>
            </a:pPr>
            <a:endParaRPr lang="en-US" sz="3200" dirty="0"/>
          </a:p>
        </p:txBody>
      </p:sp>
      <p:pic>
        <p:nvPicPr>
          <p:cNvPr id="14338" name="Picture 2" descr="Image result for satisf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2917943" cy="19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76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satisf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27767"/>
            <a:ext cx="19811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1"/>
            <a:ext cx="8686799" cy="5486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The Reader or Listener should understand</a:t>
            </a:r>
          </a:p>
          <a:p>
            <a:pPr lvl="2">
              <a:lnSpc>
                <a:spcPct val="200000"/>
              </a:lnSpc>
            </a:pPr>
            <a:r>
              <a:rPr lang="en-US" sz="5400" dirty="0"/>
              <a:t> </a:t>
            </a:r>
            <a:r>
              <a:rPr lang="en-US" sz="4000" dirty="0"/>
              <a:t>The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Value of the Science</a:t>
            </a:r>
          </a:p>
          <a:p>
            <a:pPr lvl="2">
              <a:lnSpc>
                <a:spcPct val="200000"/>
              </a:lnSpc>
            </a:pPr>
            <a:r>
              <a:rPr lang="en-US" sz="4000" dirty="0"/>
              <a:t> What it means for the Public</a:t>
            </a:r>
          </a:p>
          <a:p>
            <a:pPr lvl="3">
              <a:lnSpc>
                <a:spcPct val="200000"/>
              </a:lnSpc>
            </a:pPr>
            <a:r>
              <a:rPr lang="en-US" sz="3600" dirty="0"/>
              <a:t> As well as for the scientific endeavor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Take Home Messages</a:t>
            </a:r>
          </a:p>
        </p:txBody>
      </p:sp>
      <p:pic>
        <p:nvPicPr>
          <p:cNvPr id="15362" name="Picture 2" descr="Image result for satisf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5145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1"/>
            <a:ext cx="8305799" cy="53340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Not Everyone believes </a:t>
            </a:r>
            <a:r>
              <a:rPr lang="en-US" sz="3600" i="1" dirty="0"/>
              <a:t>that </a:t>
            </a:r>
            <a:r>
              <a:rPr lang="en-US" sz="3600" i="1" dirty="0">
                <a:solidFill>
                  <a:schemeClr val="accent4">
                    <a:lumMod val="75000"/>
                  </a:schemeClr>
                </a:solidFill>
              </a:rPr>
              <a:t>Science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3600" i="1" dirty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is a valuable enterprise</a:t>
            </a:r>
            <a:endParaRPr lang="en-US" sz="3600" i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25000"/>
              </a:lnSpc>
            </a:pPr>
            <a:r>
              <a:rPr lang="en-US" sz="3600" i="1" dirty="0"/>
              <a:t>That is our fault</a:t>
            </a:r>
          </a:p>
          <a:p>
            <a:pPr>
              <a:lnSpc>
                <a:spcPct val="125000"/>
              </a:lnSpc>
            </a:pPr>
            <a:r>
              <a:rPr lang="en-US" sz="3600" i="1" dirty="0">
                <a:latin typeface="Arial Narrow" panose="020B0606020202030204" pitchFamily="34" charset="0"/>
              </a:rPr>
              <a:t>We have to do a better job of communicating</a:t>
            </a:r>
            <a:endParaRPr lang="en-US" sz="3600" dirty="0">
              <a:latin typeface="Arial Narrow" panose="020B0606020202030204" pitchFamily="34" charset="0"/>
            </a:endParaRPr>
          </a:p>
          <a:p>
            <a:pPr lvl="1">
              <a:lnSpc>
                <a:spcPct val="125000"/>
              </a:lnSpc>
            </a:pPr>
            <a:r>
              <a:rPr lang="en-US" sz="3200" i="1" dirty="0"/>
              <a:t>With each other</a:t>
            </a:r>
          </a:p>
          <a:p>
            <a:pPr lvl="1">
              <a:lnSpc>
                <a:spcPct val="125000"/>
              </a:lnSpc>
            </a:pPr>
            <a:r>
              <a:rPr lang="en-US" sz="3200" i="1" dirty="0"/>
              <a:t>And</a:t>
            </a:r>
          </a:p>
          <a:p>
            <a:pPr lvl="1">
              <a:lnSpc>
                <a:spcPct val="125000"/>
              </a:lnSpc>
            </a:pPr>
            <a:r>
              <a:rPr lang="en-US" sz="3200" i="1" dirty="0"/>
              <a:t>With the public</a:t>
            </a:r>
          </a:p>
        </p:txBody>
      </p:sp>
      <p:pic>
        <p:nvPicPr>
          <p:cNvPr id="13314" name="Picture 2" descr="Image result for take home mes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Even More to the Point…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686800" cy="5105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Have you ever Heard a Scientific Talk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That you COULD have Understood?…  but…</a:t>
            </a:r>
          </a:p>
          <a:p>
            <a:pPr lvl="2">
              <a:lnSpc>
                <a:spcPct val="200000"/>
              </a:lnSpc>
            </a:pPr>
            <a:r>
              <a:rPr lang="en-US" sz="2400" dirty="0"/>
              <a:t>The language used was so filled with JARGON</a:t>
            </a:r>
          </a:p>
          <a:p>
            <a:pPr lvl="3">
              <a:lnSpc>
                <a:spcPct val="200000"/>
              </a:lnSpc>
            </a:pPr>
            <a:r>
              <a:rPr lang="en-US" dirty="0"/>
              <a:t>Language specific to a SINGLE LAB was used</a:t>
            </a:r>
          </a:p>
          <a:p>
            <a:pPr lvl="4">
              <a:lnSpc>
                <a:spcPct val="200000"/>
              </a:lnSpc>
            </a:pPr>
            <a:r>
              <a:rPr lang="en-US" dirty="0"/>
              <a:t>Specific to a sub-field of investigation</a:t>
            </a:r>
          </a:p>
          <a:p>
            <a:pPr marL="868680" lvl="3" indent="0">
              <a:buNone/>
            </a:pPr>
            <a:endParaRPr lang="en-US" sz="2000" dirty="0"/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3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science equip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0" y="2743200"/>
            <a:ext cx="13828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Even More to the Point…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686800" cy="4953000"/>
          </a:xfrm>
        </p:spPr>
        <p:txBody>
          <a:bodyPr>
            <a:noAutofit/>
          </a:bodyPr>
          <a:lstStyle/>
          <a:p>
            <a:r>
              <a:rPr lang="en-US" sz="2800" dirty="0"/>
              <a:t>Have you ever Heard a Scientific Talk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That you COULD have Understood?…  </a:t>
            </a:r>
            <a:r>
              <a:rPr lang="en-US" dirty="0"/>
              <a:t>but…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Jokerman" panose="04090605060D06020702" pitchFamily="82" charset="0"/>
              </a:rPr>
              <a:t>“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Sciencey</a:t>
            </a:r>
            <a:r>
              <a:rPr lang="en-US" sz="2800" dirty="0">
                <a:latin typeface="Jokerman" panose="04090605060D06020702" pitchFamily="82" charset="0"/>
              </a:rPr>
              <a:t>” </a:t>
            </a:r>
            <a:r>
              <a:rPr lang="en-US" sz="2400" dirty="0"/>
              <a:t>language replaced plain English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Satiate rather than Satisfy or Sate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Acclimatization vs Acclimation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There were Acronyms or Abbreviations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That were NOT defined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Specific Aims were NOT Spelled Out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Hypotheses were NOT clear</a:t>
            </a:r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43431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6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Ultimately our </a:t>
            </a:r>
            <a:r>
              <a:rPr lang="en-US" sz="3600" i="1" dirty="0"/>
              <a:t>jobs</a:t>
            </a:r>
            <a:r>
              <a:rPr lang="en-US" sz="3600" dirty="0"/>
              <a:t> in Science</a:t>
            </a:r>
          </a:p>
          <a:p>
            <a:pPr lvl="1">
              <a:lnSpc>
                <a:spcPct val="20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Depends on PUBLIC support</a:t>
            </a:r>
          </a:p>
          <a:p>
            <a:pPr lvl="2">
              <a:lnSpc>
                <a:spcPct val="200000"/>
              </a:lnSpc>
              <a:spcBef>
                <a:spcPts val="0"/>
              </a:spcBef>
            </a:pPr>
            <a:r>
              <a:rPr lang="en-US" sz="2800" dirty="0"/>
              <a:t>If the value of our efforts is not widely understood</a:t>
            </a:r>
          </a:p>
          <a:p>
            <a:pPr lvl="3">
              <a:lnSpc>
                <a:spcPct val="200000"/>
              </a:lnSpc>
              <a:spcBef>
                <a:spcPts val="600"/>
              </a:spcBef>
            </a:pPr>
            <a:r>
              <a:rPr lang="en-US" sz="2800" dirty="0"/>
              <a:t>Less Public Approval of and Support for Science</a:t>
            </a:r>
          </a:p>
          <a:p>
            <a:pPr lvl="3">
              <a:lnSpc>
                <a:spcPct val="200000"/>
              </a:lnSpc>
            </a:pPr>
            <a:r>
              <a:rPr lang="en-US" sz="2800" dirty="0"/>
              <a:t>Less Funding for Science</a:t>
            </a:r>
          </a:p>
          <a:p>
            <a:pPr lvl="3">
              <a:lnSpc>
                <a:spcPct val="200000"/>
              </a:lnSpc>
            </a:pPr>
            <a:r>
              <a:rPr lang="en-US" sz="2800" dirty="0"/>
              <a:t>Reduced Funding for Universities</a:t>
            </a:r>
          </a:p>
        </p:txBody>
      </p:sp>
      <p:pic>
        <p:nvPicPr>
          <p:cNvPr id="16386" name="Picture 2" descr="Image result for funding for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1319788" cy="25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2591242" cy="17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9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131"/>
            <a:ext cx="5543383" cy="36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81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YOUR Future </a:t>
            </a:r>
            <a:r>
              <a:rPr lang="en-US" sz="3200" i="1" dirty="0"/>
              <a:t>JOB 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or Promotion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200" dirty="0"/>
              <a:t>or FUNDING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Depends on Impressing (Future) Colleagues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And People are good at Smelling </a:t>
            </a:r>
            <a:r>
              <a:rPr lang="en-US" sz="2400" dirty="0">
                <a:latin typeface="Blackadder ITC" panose="04020505051007020D02" pitchFamily="82" charset="0"/>
                <a:cs typeface="Times New Roman"/>
              </a:rPr>
              <a:t>bullshit</a:t>
            </a:r>
            <a:endParaRPr lang="en-US" sz="2400" dirty="0">
              <a:latin typeface="Blackadder ITC" panose="04020505051007020D02" pitchFamily="82" charset="0"/>
            </a:endParaRPr>
          </a:p>
        </p:txBody>
      </p:sp>
      <p:pic>
        <p:nvPicPr>
          <p:cNvPr id="4100" name="Picture 4" descr="Image result for Profess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32" y="2924394"/>
            <a:ext cx="2460625" cy="16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3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ldilocks and the three b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50" y="3503228"/>
            <a:ext cx="3830250" cy="33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 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9443" y="1447801"/>
            <a:ext cx="7125112" cy="5257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Learn something from…        </a:t>
            </a:r>
            <a:r>
              <a:rPr lang="en-US" sz="4000" i="1" dirty="0">
                <a:solidFill>
                  <a:schemeClr val="accent4">
                    <a:lumMod val="75000"/>
                  </a:schemeClr>
                </a:solidFill>
              </a:rPr>
              <a:t>Fiction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Tell A Story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Every Time we…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Write a Scientific Article, Grant Proposal, Review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 Talk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 Poster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an Interview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 Job Tal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k</a:t>
            </a:r>
          </a:p>
        </p:txBody>
      </p:sp>
      <p:pic>
        <p:nvPicPr>
          <p:cNvPr id="1028" name="Picture 4" descr="Image result for goldilocks and the three bea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68" y="1447800"/>
            <a:ext cx="3352800" cy="17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cience equip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33045"/>
            <a:ext cx="762000" cy="11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9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What Does it Mean to Tell a Story?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07361"/>
            <a:ext cx="8305799" cy="489823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/>
              <a:t>All Communications Need: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A defined Beginning, Middle, and End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A Linear Narrative</a:t>
            </a:r>
          </a:p>
          <a:p>
            <a:pPr lvl="2">
              <a:lnSpc>
                <a:spcPct val="200000"/>
              </a:lnSpc>
            </a:pPr>
            <a:r>
              <a:rPr lang="en-US" sz="3200" dirty="0"/>
              <a:t>Logical Linear Progression of Ideas</a:t>
            </a:r>
          </a:p>
        </p:txBody>
      </p:sp>
      <p:pic>
        <p:nvPicPr>
          <p:cNvPr id="9218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077704" cy="17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03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1107</TotalTime>
  <Words>1321</Words>
  <Application>Microsoft Office PowerPoint</Application>
  <PresentationFormat>On-screen Show (4:3)</PresentationFormat>
  <Paragraphs>245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Algerian</vt:lpstr>
      <vt:lpstr>Arial Narrow</vt:lpstr>
      <vt:lpstr>Bell MT</vt:lpstr>
      <vt:lpstr>Blackadder ITC</vt:lpstr>
      <vt:lpstr>Franklin Gothic Book</vt:lpstr>
      <vt:lpstr>Georgia</vt:lpstr>
      <vt:lpstr>Jokerman</vt:lpstr>
      <vt:lpstr>Perpetua</vt:lpstr>
      <vt:lpstr>Times New Roman</vt:lpstr>
      <vt:lpstr>Viner Hand ITC</vt:lpstr>
      <vt:lpstr>Wingdings 2</vt:lpstr>
      <vt:lpstr>Equity</vt:lpstr>
      <vt:lpstr>The Story is at the  Heart of Science</vt:lpstr>
      <vt:lpstr>Why Storytelling in Science?</vt:lpstr>
      <vt:lpstr>Why Does Style Matter?</vt:lpstr>
      <vt:lpstr>Even More to the Point…</vt:lpstr>
      <vt:lpstr>Even More to the Point…</vt:lpstr>
      <vt:lpstr>So What?</vt:lpstr>
      <vt:lpstr>So What?</vt:lpstr>
      <vt:lpstr>How to </vt:lpstr>
      <vt:lpstr>What Does it Mean to Tell a Story?</vt:lpstr>
      <vt:lpstr>What Does it Mean to Tell a Story?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In the Beginning…</vt:lpstr>
      <vt:lpstr>In the Beginning…</vt:lpstr>
      <vt:lpstr>In the Beginning…</vt:lpstr>
      <vt:lpstr>In the Beginning…</vt:lpstr>
      <vt:lpstr>In the Beginning…</vt:lpstr>
      <vt:lpstr>The Middle: Methods and Results</vt:lpstr>
      <vt:lpstr>The Middle: Methods and Results</vt:lpstr>
      <vt:lpstr>Methods: Advanced Techniques explained</vt:lpstr>
      <vt:lpstr>Results: KISS</vt:lpstr>
      <vt:lpstr>Results: KISS</vt:lpstr>
      <vt:lpstr>KINS  (Not Keeping It Simple)</vt:lpstr>
      <vt:lpstr>KISS   (Keeping It  Simple)</vt:lpstr>
      <vt:lpstr>ONE Graph Rule</vt:lpstr>
      <vt:lpstr>Take Home Messages</vt:lpstr>
      <vt:lpstr>Take Home Messages</vt:lpstr>
      <vt:lpstr>Take Home Messages</vt:lpstr>
      <vt:lpstr>My Take Home Message</vt:lpstr>
    </vt:vector>
  </TitlesOfParts>
  <Company>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Stories for Science</dc:title>
  <dc:creator>Cliff H Summers</dc:creator>
  <cp:lastModifiedBy>Summers, Cliff</cp:lastModifiedBy>
  <cp:revision>76</cp:revision>
  <dcterms:created xsi:type="dcterms:W3CDTF">2016-10-26T18:32:07Z</dcterms:created>
  <dcterms:modified xsi:type="dcterms:W3CDTF">2024-01-17T21:38:55Z</dcterms:modified>
</cp:coreProperties>
</file>